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84" r:id="rId2"/>
    <p:sldId id="257" r:id="rId3"/>
    <p:sldId id="258" r:id="rId4"/>
    <p:sldId id="259" r:id="rId5"/>
    <p:sldId id="260" r:id="rId6"/>
    <p:sldId id="276" r:id="rId7"/>
    <p:sldId id="261" r:id="rId8"/>
    <p:sldId id="278" r:id="rId9"/>
    <p:sldId id="262" r:id="rId10"/>
    <p:sldId id="264" r:id="rId11"/>
    <p:sldId id="265" r:id="rId12"/>
    <p:sldId id="269" r:id="rId13"/>
    <p:sldId id="270" r:id="rId14"/>
    <p:sldId id="267" r:id="rId15"/>
    <p:sldId id="277" r:id="rId16"/>
    <p:sldId id="268" r:id="rId17"/>
    <p:sldId id="279" r:id="rId18"/>
    <p:sldId id="271" r:id="rId19"/>
    <p:sldId id="272" r:id="rId20"/>
    <p:sldId id="273" r:id="rId21"/>
    <p:sldId id="281" r:id="rId22"/>
    <p:sldId id="282" r:id="rId23"/>
    <p:sldId id="274" r:id="rId24"/>
    <p:sldId id="275" r:id="rId25"/>
    <p:sldId id="28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07" autoAdjust="0"/>
    <p:restoredTop sz="94624" autoAdjust="0"/>
  </p:normalViewPr>
  <p:slideViewPr>
    <p:cSldViewPr>
      <p:cViewPr varScale="1">
        <p:scale>
          <a:sx n="70" d="100"/>
          <a:sy n="70" d="100"/>
        </p:scale>
        <p:origin x="158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3DAD7-1CAE-4E3F-B574-E432E9C0683B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2D4310-2CB6-42E5-BBE3-C711C22FFC3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778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D4310-2CB6-42E5-BBE3-C711C22FFC32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0099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34235D-6CC0-4131-A790-F9C753BD5C55}" type="datetimeFigureOut">
              <a:rPr lang="en-US" smtClean="0"/>
              <a:pPr/>
              <a:t>12/14/2015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232A9C8-9E68-4E02-9BCC-477005BE81C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214290"/>
            <a:ext cx="800105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iller" pitchFamily="82" charset="0"/>
              </a:rPr>
              <a:t>PRESENTATION</a:t>
            </a:r>
          </a:p>
          <a:p>
            <a:pPr algn="ctr"/>
            <a:r>
              <a:rPr lang="en-US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iller" pitchFamily="82" charset="0"/>
              </a:rPr>
              <a:t>ON</a:t>
            </a:r>
          </a:p>
          <a:p>
            <a:pPr algn="ctr"/>
            <a:r>
              <a:rPr lang="en-US" sz="8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iller" pitchFamily="82" charset="0"/>
              </a:rPr>
              <a:t>CYCAS…</a:t>
            </a:r>
            <a:endParaRPr lang="en-US" sz="8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iller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7158" y="3857629"/>
            <a:ext cx="614366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3200" b="1" dirty="0" smtClean="0">
              <a:ln w="31550" cmpd="sng">
                <a:gradFill>
                  <a:gsLst>
                    <a:gs pos="25000">
                      <a:srgbClr val="A5B592">
                        <a:shade val="25000"/>
                        <a:satMod val="190000"/>
                      </a:srgbClr>
                    </a:gs>
                    <a:gs pos="80000">
                      <a:srgbClr val="A5B592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iller" pitchFamily="82" charset="0"/>
            </a:endParaRPr>
          </a:p>
          <a:p>
            <a:pPr lvl="0" algn="ctr"/>
            <a:endParaRPr lang="en-US" sz="5400" b="1" dirty="0">
              <a:ln w="31550" cmpd="sng">
                <a:gradFill>
                  <a:gsLst>
                    <a:gs pos="25000">
                      <a:srgbClr val="A5B592">
                        <a:shade val="25000"/>
                        <a:satMod val="190000"/>
                      </a:srgbClr>
                    </a:gs>
                    <a:gs pos="80000">
                      <a:srgbClr val="A5B592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381512"/>
          </a:xfrm>
        </p:spPr>
        <p:txBody>
          <a:bodyPr/>
          <a:lstStyle/>
          <a:p>
            <a:r>
              <a:rPr lang="en-IN" cap="all" dirty="0">
                <a:solidFill>
                  <a:schemeClr val="accent1">
                    <a:lumMod val="50000"/>
                  </a:schemeClr>
                </a:solidFill>
              </a:rPr>
              <a:t>Gymnospermae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Division: CYCADOPHYTA</a:t>
            </a:r>
          </a:p>
          <a:p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Class: CYCADOPSIDA</a:t>
            </a:r>
          </a:p>
          <a:p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Order: CYCADALES</a:t>
            </a:r>
          </a:p>
          <a:p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Family: CYCADACEAE</a:t>
            </a:r>
          </a:p>
          <a:p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Genus: CYCAS</a:t>
            </a:r>
          </a:p>
          <a:p>
            <a:pPr>
              <a:buNone/>
            </a:pP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(Greek word Kycas = Cocopalm)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14446"/>
          </a:xfrm>
        </p:spPr>
        <p:txBody>
          <a:bodyPr>
            <a:noAutofit/>
          </a:bodyPr>
          <a:lstStyle/>
          <a:p>
            <a:pPr algn="ctr"/>
            <a:r>
              <a:rPr lang="en-IN" sz="88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Systematic Position</a:t>
            </a:r>
            <a:endParaRPr lang="en-IN" sz="8800" b="1" i="1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5" name="Picture 4" descr="revoluta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1643050"/>
            <a:ext cx="3699105" cy="500066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7901014" cy="438912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Includes 20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Species.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Occurs wild or cultivated in tropical and sub-tropical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regions.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1" algn="just"/>
            <a:r>
              <a:rPr lang="en-IN" dirty="0" smtClean="0"/>
              <a:t>South of </a:t>
            </a:r>
            <a:r>
              <a:rPr lang="en-IN" dirty="0"/>
              <a:t>Eastern </a:t>
            </a:r>
            <a:r>
              <a:rPr lang="en-IN" dirty="0" smtClean="0"/>
              <a:t>Hemisphere</a:t>
            </a:r>
          </a:p>
          <a:p>
            <a:pPr lvl="1" algn="just"/>
            <a:r>
              <a:rPr lang="en-IN" dirty="0" smtClean="0"/>
              <a:t>e.g</a:t>
            </a:r>
            <a:r>
              <a:rPr lang="en-IN" dirty="0"/>
              <a:t>. S. Japan, </a:t>
            </a:r>
            <a:r>
              <a:rPr lang="en-IN" dirty="0" smtClean="0"/>
              <a:t>India, China,</a:t>
            </a:r>
          </a:p>
          <a:p>
            <a:pPr lvl="1" algn="just">
              <a:buNone/>
            </a:pPr>
            <a:r>
              <a:rPr lang="en-IN" dirty="0" smtClean="0"/>
              <a:t>	N</a:t>
            </a:r>
            <a:r>
              <a:rPr lang="en-IN" dirty="0"/>
              <a:t>. Australia, E. </a:t>
            </a:r>
            <a:r>
              <a:rPr lang="en-IN" dirty="0" smtClean="0"/>
              <a:t>Coasts  of Africa,</a:t>
            </a:r>
          </a:p>
          <a:p>
            <a:pPr lvl="1" algn="just">
              <a:buNone/>
            </a:pPr>
            <a:r>
              <a:rPr lang="en-IN" dirty="0" smtClean="0"/>
              <a:t>	Myanmar</a:t>
            </a:r>
            <a:r>
              <a:rPr lang="en-IN" dirty="0"/>
              <a:t>, Bangladesh, </a:t>
            </a:r>
            <a:r>
              <a:rPr lang="en-IN" dirty="0" smtClean="0"/>
              <a:t>Mauritius,</a:t>
            </a:r>
          </a:p>
          <a:p>
            <a:pPr lvl="1" algn="just">
              <a:buNone/>
            </a:pPr>
            <a:r>
              <a:rPr lang="en-IN" dirty="0" smtClean="0"/>
              <a:t>	Nepal</a:t>
            </a:r>
            <a:r>
              <a:rPr lang="en-IN" dirty="0"/>
              <a:t>, etc.</a:t>
            </a: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6 species Indian – 4 wild &amp; 2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cultivated.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1" algn="just"/>
            <a:r>
              <a:rPr lang="en-IN" dirty="0"/>
              <a:t>C circinalis, rumphii, pectinata &amp; beddomei</a:t>
            </a:r>
          </a:p>
          <a:p>
            <a:pPr lvl="1" algn="just"/>
            <a:r>
              <a:rPr lang="en-IN" dirty="0"/>
              <a:t>C. revoluta &amp; C. </a:t>
            </a:r>
            <a:r>
              <a:rPr lang="en-IN" dirty="0" smtClean="0"/>
              <a:t>siamensis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428760"/>
          </a:xfrm>
        </p:spPr>
        <p:txBody>
          <a:bodyPr>
            <a:normAutofit/>
          </a:bodyPr>
          <a:lstStyle/>
          <a:p>
            <a:r>
              <a:rPr lang="en-IN" sz="7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Distribution &amp; Occurrence</a:t>
            </a:r>
            <a:endParaRPr lang="en-IN" sz="72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6" name="Picture 5" descr="revoluta02.jpg"/>
          <p:cNvPicPr>
            <a:picLocks noChangeAspect="1"/>
          </p:cNvPicPr>
          <p:nvPr/>
        </p:nvPicPr>
        <p:blipFill>
          <a:blip r:embed="rId2" cstate="print"/>
          <a:srcRect r="12499"/>
          <a:stretch>
            <a:fillRect/>
          </a:stretch>
        </p:blipFill>
        <p:spPr>
          <a:xfrm>
            <a:off x="5715008" y="2786058"/>
            <a:ext cx="3094180" cy="2214578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3050"/>
            <a:ext cx="6115032" cy="4572032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Plants are low and palm-like, height 4-8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feet.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Tallest species, C. media – upto 20 feet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high.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Stem unbranched, columnar and covered with persistent leaf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bases.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Leaf segment remains circinnately involute within the bud – leaves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dimorphic.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Female reproductive structures – the megasporophylls are not aggregated in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cones.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Ovules (2 or more) borne on the lower margins in ascending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order.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7200" dirty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Sporophytic Plant </a:t>
            </a:r>
            <a:r>
              <a:rPr lang="en-IN" sz="7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Body</a:t>
            </a:r>
            <a:endParaRPr lang="en-IN" sz="72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3074" name="Picture 2" descr="C:\Users\smsingh\Desktop\Gymnosperms\Cycas_revolu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1714488"/>
            <a:ext cx="2786082" cy="3357586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643050"/>
            <a:ext cx="8329642" cy="2143140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Stem – Cycas plant shows tuberous stem when young, becoming columnar and unbranched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later.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Leaf – Shoot apex is protected by a rosette of brown scale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leaves.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Plant grows very slowly adding a new crown of leaves every 1 or 2 years, alternating with crown of scale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leaves.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143000"/>
          </a:xfrm>
        </p:spPr>
        <p:txBody>
          <a:bodyPr>
            <a:noAutofit/>
          </a:bodyPr>
          <a:lstStyle/>
          <a:p>
            <a:r>
              <a:rPr lang="en-IN" sz="8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External </a:t>
            </a:r>
            <a:r>
              <a:rPr lang="en-IN" sz="8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Morphology</a:t>
            </a:r>
            <a:endParaRPr lang="en-IN" sz="88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4" name="Picture 3" descr="revoluta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3786190"/>
            <a:ext cx="5036339" cy="273843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6215106" cy="4572032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The pinnately compound megaphyllous leaves have 80-100 pairs of leaflets arranged on the rachis.</a:t>
            </a: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Circinnate ptyxis of young leaves is a fern like character.</a:t>
            </a: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Leaf base is rhomboidal in shape and attaches the leaf transversely to the stem.</a:t>
            </a: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The leaflets are thick , leathery in texture, ovate or lanceolate in shape &amp; photosynthetic in function.</a:t>
            </a:r>
          </a:p>
          <a:p>
            <a:pPr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8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External Morphology</a:t>
            </a:r>
            <a:endParaRPr lang="en-IN" sz="88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1026" name="Picture 2" descr="C:\New folder\800px-Cycas_leav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714488"/>
            <a:ext cx="2452678" cy="4071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00174"/>
            <a:ext cx="8472518" cy="2850842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IN" sz="2200" dirty="0">
                <a:solidFill>
                  <a:schemeClr val="accent1">
                    <a:lumMod val="50000"/>
                  </a:schemeClr>
                </a:solidFill>
              </a:rPr>
              <a:t>Scale leaves are very small, rough and dry, triangular in shape and brown in colour, thickly coated in </a:t>
            </a:r>
            <a:r>
              <a:rPr lang="en-IN" sz="2200" dirty="0" smtClean="0">
                <a:solidFill>
                  <a:schemeClr val="accent1">
                    <a:lumMod val="50000"/>
                  </a:schemeClr>
                </a:solidFill>
              </a:rPr>
              <a:t>ramenta.</a:t>
            </a:r>
            <a:endParaRPr lang="en-IN" sz="22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sz="2200" dirty="0">
                <a:solidFill>
                  <a:schemeClr val="accent1">
                    <a:lumMod val="50000"/>
                  </a:schemeClr>
                </a:solidFill>
              </a:rPr>
              <a:t>Root is of two types-normal and coralloid.</a:t>
            </a:r>
          </a:p>
          <a:p>
            <a:pPr lvl="0" algn="just"/>
            <a:r>
              <a:rPr lang="en-IN" sz="2200" dirty="0">
                <a:solidFill>
                  <a:schemeClr val="accent1">
                    <a:lumMod val="50000"/>
                  </a:schemeClr>
                </a:solidFill>
              </a:rPr>
              <a:t>Normal tap-roots grow from the radicle deep inside the soil giving out lateral </a:t>
            </a:r>
            <a:r>
              <a:rPr lang="en-IN" sz="2200" dirty="0" smtClean="0">
                <a:solidFill>
                  <a:schemeClr val="accent1">
                    <a:lumMod val="50000"/>
                  </a:schemeClr>
                </a:solidFill>
              </a:rPr>
              <a:t>branches.</a:t>
            </a:r>
            <a:endParaRPr lang="en-IN" sz="22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sz="2200" dirty="0">
                <a:solidFill>
                  <a:schemeClr val="accent1">
                    <a:lumMod val="50000"/>
                  </a:schemeClr>
                </a:solidFill>
              </a:rPr>
              <a:t>Some of the lateral roots grow apogeotropically towards the surface of soil and branch </a:t>
            </a:r>
            <a:r>
              <a:rPr lang="en-IN" sz="2200" dirty="0" smtClean="0">
                <a:solidFill>
                  <a:schemeClr val="accent1">
                    <a:lumMod val="50000"/>
                  </a:schemeClr>
                </a:solidFill>
              </a:rPr>
              <a:t>dichotomously.</a:t>
            </a:r>
            <a:endParaRPr lang="en-IN" sz="22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sz="2200" dirty="0">
                <a:solidFill>
                  <a:schemeClr val="accent1">
                    <a:lumMod val="50000"/>
                  </a:schemeClr>
                </a:solidFill>
              </a:rPr>
              <a:t>These roots are short, thick and </a:t>
            </a:r>
            <a:r>
              <a:rPr lang="en-IN" sz="2200" dirty="0" smtClean="0">
                <a:solidFill>
                  <a:schemeClr val="accent1">
                    <a:lumMod val="50000"/>
                  </a:schemeClr>
                </a:solidFill>
              </a:rPr>
              <a:t>swollen</a:t>
            </a:r>
          </a:p>
          <a:p>
            <a:pPr lvl="0" algn="just">
              <a:buNone/>
            </a:pPr>
            <a:r>
              <a:rPr lang="en-IN" sz="2200" dirty="0" smtClean="0">
                <a:solidFill>
                  <a:schemeClr val="accent1">
                    <a:lumMod val="50000"/>
                  </a:schemeClr>
                </a:solidFill>
              </a:rPr>
              <a:t>	at </a:t>
            </a:r>
            <a:r>
              <a:rPr lang="en-IN" sz="2200" dirty="0">
                <a:solidFill>
                  <a:schemeClr val="accent1">
                    <a:lumMod val="50000"/>
                  </a:schemeClr>
                </a:solidFill>
              </a:rPr>
              <a:t>the tips.</a:t>
            </a:r>
          </a:p>
          <a:p>
            <a:pPr algn="just">
              <a:buNone/>
            </a:pPr>
            <a:endParaRPr lang="en-IN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7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External Morphology</a:t>
            </a:r>
            <a:endParaRPr lang="en-IN" sz="72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4" name="Picture 3" descr="bulb il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3786190"/>
            <a:ext cx="3922351" cy="2857520"/>
          </a:xfrm>
          <a:prstGeom prst="rect">
            <a:avLst/>
          </a:prstGeom>
        </p:spPr>
      </p:pic>
      <p:pic>
        <p:nvPicPr>
          <p:cNvPr id="7" name="Picture 6" descr="figure23coralloid.jpg"/>
          <p:cNvPicPr>
            <a:picLocks noChangeAspect="1"/>
          </p:cNvPicPr>
          <p:nvPr/>
        </p:nvPicPr>
        <p:blipFill>
          <a:blip r:embed="rId3" cstate="print"/>
          <a:srcRect t="12896" b="26253"/>
          <a:stretch>
            <a:fillRect/>
          </a:stretch>
        </p:blipFill>
        <p:spPr>
          <a:xfrm>
            <a:off x="2143108" y="4214818"/>
            <a:ext cx="2714644" cy="2428892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428736"/>
            <a:ext cx="5000660" cy="500066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The much branched mass appears like a coral on the soil surface hence called coralloid roots.</a:t>
            </a: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Do not bear root caps.</a:t>
            </a: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The cluster has lenticel like apertures.</a:t>
            </a: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Become infested by N</a:t>
            </a:r>
            <a:r>
              <a:rPr lang="en-IN" baseline="-250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 fixed blue-green algae (cyanobacteria); bacteria &amp; diatoms e.g. Nostoc punctiforme, Anabaena cycadacaerum.</a:t>
            </a: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Symbiotic relationship thus established.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8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External Morphology</a:t>
            </a:r>
            <a:endParaRPr lang="en-IN" sz="80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4" name="Picture 3" descr="coralloi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2071678"/>
            <a:ext cx="3290467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32"/>
            <a:ext cx="9001156" cy="4429156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Young root shows typical structure like that of a dicotyledonous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root.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Outermost layer, epiblema, encloses the parenchymatous cortex interspersed with tannin cells and mucilage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canals.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Endodermis with casparian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thickenings.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Pericycle is multilayered with thin cells having starch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grains.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Vascular tissue within is typically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radial.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Roots usually diarch to tetraarch, rarely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polyarch.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Vessels absent in vascular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tissue.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Pith reduced or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absent.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>
            <a:noAutofit/>
          </a:bodyPr>
          <a:lstStyle/>
          <a:p>
            <a:pPr algn="ctr"/>
            <a:r>
              <a:rPr lang="en-IN" sz="8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Anatomy - Root</a:t>
            </a:r>
            <a:endParaRPr lang="en-IN" sz="88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2050" name="Picture 2" descr="C:\Users\jmis\Downloads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357694"/>
            <a:ext cx="3214710" cy="2286016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38702"/>
          </a:xfrm>
        </p:spPr>
        <p:txBody>
          <a:bodyPr/>
          <a:lstStyle/>
          <a:p>
            <a:pPr algn="just">
              <a:buNone/>
            </a:pP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Coralloid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Roots....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Has additional algal zone in the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cortex.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Cells of algal zone palisade like and form the middle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cortex.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9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Anatomy – Root</a:t>
            </a:r>
            <a:endParaRPr lang="en-IN" sz="96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4" name="Picture 3" descr="c.root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3143248"/>
            <a:ext cx="4071966" cy="3071834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14422"/>
            <a:ext cx="8286808" cy="500066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IN" dirty="0"/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Show irregular outline due to the presence of leaf bases, therefore epidermis is not a continuous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layer.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Broad cortex is traversed by simple and girdle leaf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traces.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Numerous mucilage canals, starch grains also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present.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Narrow zone of vascular tissue having open,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endarch. 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vascular bundles arranged in a ring and separated from each other by wide medullary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rays.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None/>
            </a:pP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Pith is large, parenchymatous having mucilage canals and starch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grains.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214446"/>
          </a:xfrm>
        </p:spPr>
        <p:txBody>
          <a:bodyPr>
            <a:noAutofit/>
          </a:bodyPr>
          <a:lstStyle/>
          <a:p>
            <a:pPr algn="ctr"/>
            <a:r>
              <a:rPr lang="en-IN" sz="8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Anatomy – Stem</a:t>
            </a:r>
            <a:endParaRPr lang="en-IN" sz="88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53016"/>
          </a:xfrm>
        </p:spPr>
        <p:txBody>
          <a:bodyPr/>
          <a:lstStyle/>
          <a:p>
            <a:pPr algn="just">
              <a:buNone/>
            </a:pP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Woody and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thick.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Hypodermis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sclerenchymatous.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Characteristic feature is omega shaped (Ω) outline of the numerous vascular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bundles.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Each bundle has sclerenchymatous bundle sheath and is open, collateral.</a:t>
            </a:r>
          </a:p>
          <a:p>
            <a:pPr algn="just"/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8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Anatomy – Rachis</a:t>
            </a:r>
            <a:endParaRPr lang="en-IN" sz="88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3074" name="Picture 2" descr="C:\Users\jmis\Downloads\download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4071942"/>
            <a:ext cx="3857652" cy="2571768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3929090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Leaflet is thickly cutinized and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leathery.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Sunken stomata and thickened hypodermis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present.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Well developed palisade layer in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mesophyll.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Between the palisade and lower mesophyll layers, there are transversely running long colourless cells in 3-4 layers extending from mid-rib to near leaf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margin.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These constitute the transfusion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tissue.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Mid-rib bundle consists of a broad triangular centripetal xylem and two small patches of centrifugal xylem – thus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dipoxylic.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Phloem abaxially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placed.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8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Anatomy – Leaflet</a:t>
            </a:r>
            <a:endParaRPr lang="en-IN" sz="88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4098" name="Picture 2" descr="C:\New folder\b15_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4343400"/>
            <a:ext cx="4486275" cy="230031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Vegetative reproduction is by means of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bulbils.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Develop in crevices of scale leaves and leaf bases at the basal part of an old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stem.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Produces new plant on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detachment.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7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Reproduction – Vegetative</a:t>
            </a:r>
            <a:endParaRPr lang="en-IN" sz="72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4" name="Picture 3" descr="bulb il.bmp"/>
          <p:cNvPicPr>
            <a:picLocks noChangeAspect="1"/>
          </p:cNvPicPr>
          <p:nvPr/>
        </p:nvPicPr>
        <p:blipFill>
          <a:blip r:embed="rId2" cstate="print"/>
          <a:srcRect b="19149"/>
          <a:stretch>
            <a:fillRect/>
          </a:stretch>
        </p:blipFill>
        <p:spPr>
          <a:xfrm>
            <a:off x="2143108" y="3929066"/>
            <a:ext cx="5072098" cy="2714644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rcinalis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1604" y="1285860"/>
            <a:ext cx="5972175" cy="305752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7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Reproduction – Sexual</a:t>
            </a:r>
            <a:endParaRPr lang="en-IN" sz="72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8596" y="4500570"/>
            <a:ext cx="84296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000" dirty="0" smtClean="0">
                <a:solidFill>
                  <a:schemeClr val="accent1">
                    <a:lumMod val="50000"/>
                  </a:schemeClr>
                </a:solidFill>
              </a:rPr>
              <a:t>The Malaysian cycad Cycas circinalis. Left photo shows the "cone" of a female plant with modified leaves (sporophylls) bearing small ovules along their margins. Center photo shows a female plant with clusters of mature seeds atached to the sporophylls. Right photo shows the erect, pollen-bearing cone (strobilus) of a male plant. The individual scales (sprophylls) of the cone bear clusters of sproangia.</a:t>
            </a:r>
            <a:endParaRPr lang="en-IN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4686304" cy="4895864"/>
          </a:xfrm>
        </p:spPr>
        <p:txBody>
          <a:bodyPr>
            <a:normAutofit/>
          </a:bodyPr>
          <a:lstStyle/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Strictly dioecious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plant.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Male plants are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rare.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Male strobilus or cone borne singly at the apex of the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trunk.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Apical shoot apex utilized in the development of male cone, hence branching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sympodial.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Cone shortly stalked &amp; large (up to 50cm length or more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).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8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Reproduction – Sexual</a:t>
            </a:r>
            <a:endParaRPr lang="en-IN" sz="80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4" name="Picture 3" descr="revoluta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412" y="1714488"/>
            <a:ext cx="3714744" cy="508191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Numerous micro-sporophylls spirally arranged around the central axis.</a:t>
            </a: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Each microsporophyll is narrow below and broad above terminating into projection – the apoplysis.</a:t>
            </a: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Microsporangia confined to abaxial (lower) surface.</a:t>
            </a: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Usually present </a:t>
            </a:r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in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 sori – each with 2-6 sporangia.</a:t>
            </a: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They contain a large number of haploid microspores (pollen grains).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8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Reproduction – Sexual</a:t>
            </a:r>
            <a:endParaRPr lang="en-IN" sz="80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4786346" cy="4967302"/>
          </a:xfrm>
        </p:spPr>
        <p:txBody>
          <a:bodyPr/>
          <a:lstStyle/>
          <a:p>
            <a:pPr lvl="0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Female 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p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lant 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do not produce definite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cones.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A whorl of spirally arranged megasporophylls arise around the short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apex.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Each megasporophyll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resembles 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the foliage leaf and approximately 10-23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cm. 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long</a:t>
            </a:r>
          </a:p>
          <a:p>
            <a:pPr lvl="0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Lower petiolar part bears the naked ovules on the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margins.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Female Reproductive Structures</a:t>
            </a:r>
            <a:endParaRPr lang="en-IN" sz="60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4" name="Picture 3" descr="revoluta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643050"/>
            <a:ext cx="3929090" cy="3857628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357298"/>
            <a:ext cx="4714908" cy="4857784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Largest ovule (6cms.x4cms.) seen in C.circinalis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Ovules are orthotropous, sessile, ovoid or spherical in shape and unitegmic.</a:t>
            </a: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The thick integument is differentiated in three layers-outer and inner fleshy layers, middle stony.</a:t>
            </a: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The integument remains fused inside with nucellar tissue except at the position where it forms the micropylar opening.</a:t>
            </a: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Ovule is well supplied with vascular bundles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Ovule Structure</a:t>
            </a:r>
            <a:endParaRPr lang="en-IN" sz="88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4" name="Picture 3" descr="megasporophyll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9" y="1928802"/>
            <a:ext cx="3929090" cy="3357586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428736"/>
            <a:ext cx="4829180" cy="4786346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The megaspore develops in the nucellus by meiotic division and goes on to form female gametophyte tissue.</a:t>
            </a: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2-3 archegonia are formed in this haploid tissue which is food laden.</a:t>
            </a: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Egg cell in the venter of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archegonia, undergoes 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fertilization by the motile spermatozoid forming diploid zygote.</a:t>
            </a:r>
          </a:p>
          <a:p>
            <a:pPr algn="just"/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Megasporangium</a:t>
            </a:r>
            <a:endParaRPr lang="en-IN" sz="88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  <p:pic>
        <p:nvPicPr>
          <p:cNvPr id="4" name="Picture 3" descr="revoluta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2214554"/>
            <a:ext cx="3714744" cy="2786058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3714776"/>
          </a:xfrm>
        </p:spPr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The pollen grains are carried by wind (Anemophily) and caught by pollination drop secreted by ovule. Pollination is direct.</a:t>
            </a:r>
          </a:p>
          <a:p>
            <a:pPr algn="just"/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The pollination drop is dehydrated and the pollen grains are sucked into the pollen chamber.</a:t>
            </a:r>
          </a:p>
          <a:p>
            <a:pPr algn="just"/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Pollen grains take rest for some time in the pollen chamber.</a:t>
            </a:r>
            <a:endParaRPr lang="en-IN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1921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Pollination - </a:t>
            </a:r>
            <a:r>
              <a:rPr lang="en-IN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Development of male gametophyte after </a:t>
            </a:r>
            <a:br>
              <a:rPr lang="en-IN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</a:br>
            <a:r>
              <a:rPr lang="en-IN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                      pollination </a:t>
            </a:r>
            <a:endParaRPr lang="en-IN" sz="36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5295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During the germination of pollen grain the exine is ruptured and the inner intine comes out in the form a tube like structure known as pollen tube.</a:t>
            </a:r>
          </a:p>
          <a:p>
            <a:pPr algn="just"/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At this time the generative cell divides and forms a larger, upper body cell and smaller, lower stalk cell.</a:t>
            </a:r>
          </a:p>
          <a:p>
            <a:pPr algn="just"/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The pollen tube acts as haustorium to absorb food materials from the nucellus besides as sperm carrier.</a:t>
            </a:r>
          </a:p>
          <a:p>
            <a:pPr algn="just"/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The body cell divides and forms two naked, top shaped, motile, multiciliated antherozoids. The cilia are in 4 – 5 spirals.</a:t>
            </a:r>
          </a:p>
          <a:p>
            <a:pPr algn="just"/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The male gametes of Cycas are 180 – 210 μ in size and largest in the plant kingdom.</a:t>
            </a:r>
          </a:p>
          <a:p>
            <a:pPr algn="just"/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The pollen tube apex is ruptured and the male gametes are released into the archegonial chamber.</a:t>
            </a:r>
          </a:p>
          <a:p>
            <a:pPr algn="just"/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Presence of multiciliated male gametes is the fern character shown by Cycas male gametophyte.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47774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Pollination - </a:t>
            </a:r>
            <a:r>
              <a:rPr lang="en-IN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Development of male gametophyte after </a:t>
            </a:r>
            <a:br>
              <a:rPr lang="en-IN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</a:br>
            <a:r>
              <a:rPr lang="en-IN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                      pollination</a:t>
            </a:r>
            <a:endParaRPr lang="en-IN" sz="36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381512"/>
          </a:xfrm>
        </p:spPr>
        <p:txBody>
          <a:bodyPr/>
          <a:lstStyle/>
          <a:p>
            <a:pPr lvl="0"/>
            <a:r>
              <a:rPr lang="en-IN" sz="3200" dirty="0">
                <a:solidFill>
                  <a:schemeClr val="accent1">
                    <a:lumMod val="50000"/>
                  </a:schemeClr>
                </a:solidFill>
              </a:rPr>
              <a:t>Embryo development is </a:t>
            </a:r>
            <a:r>
              <a:rPr lang="en-IN" sz="3200" dirty="0" smtClean="0">
                <a:solidFill>
                  <a:schemeClr val="accent1">
                    <a:lumMod val="50000"/>
                  </a:schemeClr>
                </a:solidFill>
              </a:rPr>
              <a:t>meroblastic.</a:t>
            </a:r>
            <a:endParaRPr lang="en-IN" sz="3200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n-IN" sz="3200" dirty="0">
                <a:solidFill>
                  <a:schemeClr val="accent1">
                    <a:lumMod val="50000"/>
                  </a:schemeClr>
                </a:solidFill>
              </a:rPr>
              <a:t>Proembryo shows upper haustorial part, middle </a:t>
            </a:r>
            <a:r>
              <a:rPr lang="en-IN" sz="3200" dirty="0" smtClean="0">
                <a:solidFill>
                  <a:schemeClr val="accent1">
                    <a:lumMod val="50000"/>
                  </a:schemeClr>
                </a:solidFill>
              </a:rPr>
              <a:t>elongating </a:t>
            </a:r>
            <a:r>
              <a:rPr lang="en-IN" sz="3200" dirty="0">
                <a:solidFill>
                  <a:schemeClr val="accent1">
                    <a:lumMod val="50000"/>
                  </a:schemeClr>
                </a:solidFill>
              </a:rPr>
              <a:t>suspensors and the basal meristematic embryonal </a:t>
            </a:r>
            <a:r>
              <a:rPr lang="en-IN" sz="3200" dirty="0" smtClean="0">
                <a:solidFill>
                  <a:schemeClr val="accent1">
                    <a:lumMod val="50000"/>
                  </a:schemeClr>
                </a:solidFill>
              </a:rPr>
              <a:t>region.</a:t>
            </a:r>
            <a:endParaRPr lang="en-IN" sz="32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47774"/>
          </a:xfrm>
        </p:spPr>
        <p:txBody>
          <a:bodyPr>
            <a:normAutofit/>
          </a:bodyPr>
          <a:lstStyle/>
          <a:p>
            <a:r>
              <a:rPr lang="en-IN" sz="6600" dirty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Young Sporophyte – Embryo 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A mature embryo is straight and has a short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hypocotyl.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Embryonal axis has plumule at one end and radicle at the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other.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Radicle is covered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by coleorhiza.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Number of cotyledons maybe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2-3..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Nucellus 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is completely absorbed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in the seed.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Mature seed is large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2.5–5 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cm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wide 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and usually orange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or red in colour..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Germination 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is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hypogeal type.</a:t>
            </a:r>
            <a:endParaRPr lang="en-IN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itchFamily="66" charset="0"/>
              </a:rPr>
              <a:t>Seed</a:t>
            </a:r>
            <a:endParaRPr lang="en-IN" sz="8800" dirty="0">
              <a:solidFill>
                <a:schemeClr val="accent1">
                  <a:lumMod val="60000"/>
                  <a:lumOff val="40000"/>
                </a:schemeClr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1092073">
            <a:off x="1138062" y="1669822"/>
            <a:ext cx="6675120" cy="156966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0000" endA="300" endPos="90000" dist="50800" dir="5400000" sy="-100000" algn="bl" rotWithShape="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rush Script MT" pitchFamily="66" charset="0"/>
              </a:rPr>
              <a:t>Thank you</a:t>
            </a:r>
            <a:endParaRPr lang="en-US" sz="9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281</TotalTime>
  <Words>1372</Words>
  <Application>Microsoft Office PowerPoint</Application>
  <PresentationFormat>On-screen Show (4:3)</PresentationFormat>
  <Paragraphs>146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Brush Script MT</vt:lpstr>
      <vt:lpstr>Calibri</vt:lpstr>
      <vt:lpstr>Chiller</vt:lpstr>
      <vt:lpstr>Constantia</vt:lpstr>
      <vt:lpstr>Wingdings 2</vt:lpstr>
      <vt:lpstr>Paper</vt:lpstr>
      <vt:lpstr>PowerPoint Presentation</vt:lpstr>
      <vt:lpstr>Systematic Position</vt:lpstr>
      <vt:lpstr>Distribution &amp; Occurrence</vt:lpstr>
      <vt:lpstr>Sporophytic Plant Body</vt:lpstr>
      <vt:lpstr>External Morphology</vt:lpstr>
      <vt:lpstr>External Morphology</vt:lpstr>
      <vt:lpstr>External Morphology</vt:lpstr>
      <vt:lpstr>External Morphology</vt:lpstr>
      <vt:lpstr>Anatomy - Root</vt:lpstr>
      <vt:lpstr>Anatomy – Root</vt:lpstr>
      <vt:lpstr>Anatomy – Stem</vt:lpstr>
      <vt:lpstr>Anatomy – Rachis</vt:lpstr>
      <vt:lpstr>Anatomy – Leaflet</vt:lpstr>
      <vt:lpstr>Reproduction – Vegetative</vt:lpstr>
      <vt:lpstr>Reproduction – Sexual</vt:lpstr>
      <vt:lpstr>Reproduction – Sexual</vt:lpstr>
      <vt:lpstr>Reproduction – Sexual</vt:lpstr>
      <vt:lpstr>Female Reproductive Structures</vt:lpstr>
      <vt:lpstr>Ovule Structure</vt:lpstr>
      <vt:lpstr>Megasporangium</vt:lpstr>
      <vt:lpstr>Pollination - Development of male gametophyte after                        pollination </vt:lpstr>
      <vt:lpstr>Pollination - Development of male gametophyte after                        pollination</vt:lpstr>
      <vt:lpstr>Young Sporophyte – Embryo </vt:lpstr>
      <vt:lpstr>Seed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smsingh</dc:creator>
  <cp:lastModifiedBy>dalminder singh</cp:lastModifiedBy>
  <cp:revision>49</cp:revision>
  <dcterms:created xsi:type="dcterms:W3CDTF">2010-05-05T17:33:08Z</dcterms:created>
  <dcterms:modified xsi:type="dcterms:W3CDTF">2015-12-14T04:31:55Z</dcterms:modified>
</cp:coreProperties>
</file>